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57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64840-6463-483B-B586-B2936D206A28}" v="2" dt="2021-12-06T05:02:47.652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1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50" y="282"/>
      </p:cViewPr>
      <p:guideLst>
        <p:guide orient="horz" pos="38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minus@gmail.com" userId="2fa57f2ab360a956" providerId="LiveId" clId="{07A64840-6463-483B-B586-B2936D206A28}"/>
    <pc:docChg chg="modSld">
      <pc:chgData name="luciaminus@gmail.com" userId="2fa57f2ab360a956" providerId="LiveId" clId="{07A64840-6463-483B-B586-B2936D206A28}" dt="2021-12-06T05:02:57.713" v="62" actId="20577"/>
      <pc:docMkLst>
        <pc:docMk/>
      </pc:docMkLst>
      <pc:sldChg chg="modSp mod">
        <pc:chgData name="luciaminus@gmail.com" userId="2fa57f2ab360a956" providerId="LiveId" clId="{07A64840-6463-483B-B586-B2936D206A28}" dt="2021-12-06T05:02:57.713" v="62" actId="20577"/>
        <pc:sldMkLst>
          <pc:docMk/>
          <pc:sldMk cId="2501796280" sldId="256"/>
        </pc:sldMkLst>
        <pc:spChg chg="mod">
          <ac:chgData name="luciaminus@gmail.com" userId="2fa57f2ab360a956" providerId="LiveId" clId="{07A64840-6463-483B-B586-B2936D206A28}" dt="2021-12-06T05:02:47.652" v="40"/>
          <ac:spMkLst>
            <pc:docMk/>
            <pc:sldMk cId="2501796280" sldId="256"/>
            <ac:spMk id="2" creationId="{C53E6D57-D58F-4DAB-A666-8ADEF7DFA0E1}"/>
          </ac:spMkLst>
        </pc:spChg>
        <pc:spChg chg="mod">
          <ac:chgData name="luciaminus@gmail.com" userId="2fa57f2ab360a956" providerId="LiveId" clId="{07A64840-6463-483B-B586-B2936D206A28}" dt="2021-12-06T05:02:57.713" v="62" actId="20577"/>
          <ac:spMkLst>
            <pc:docMk/>
            <pc:sldMk cId="2501796280" sldId="256"/>
            <ac:spMk id="3" creationId="{364FAB67-5122-4228-AC4C-5C3C876D81E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EBEB0-2C5F-45E5-8D30-47DF9A468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B484F-E296-474A-91CF-54A2A024F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018E2-B0E4-4611-A952-3AA0B5269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E4832-041C-484D-A685-898898B2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D27CD6-48EE-4EA4-A65B-E7B0B4D0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3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B013B-30D1-4B01-B487-401526D1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6D2A6-FCB7-4650-9171-3564BD215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B8013F-B199-4D23-B6A4-C44A4DD7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0D5FD-AE39-4680-A5FD-1C90E1EF6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DD6B7-ED32-42C8-97BB-E5D9DB48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88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508460-A055-4D2C-B040-72AF987E9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ED5D29-3FF5-463C-A064-2731CE30B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B3841-0D1B-478E-B7D7-5D10E4F9E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8CAF8F-09A5-4050-BB9F-657E2A32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1DF18-0133-4AC4-A654-4A61EE7F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1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B8D23-70D1-4076-B72A-78EF495E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94BF9-AAAD-4545-B787-B06904ED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77B3F-9953-4692-A59A-0C700845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2C54E-2BF8-4756-BED2-0E0D524B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04367-81DD-48F0-8276-9861BBB2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94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5EAEC-7E3F-4476-BFD5-62DC5C66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884201-275A-414A-9129-58B4DA09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FE430-015B-45EA-809A-0B66CC53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5F8DC-9190-4D92-9CAA-F6A93751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5CCFFB-B280-440E-867F-4D1AB1B2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546BC-52C2-4CD1-BF53-8501CB0F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40933F-0377-4F00-BC69-386910756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C40940-3BD6-4432-95C9-DE8A8A054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D2AB61-BD5C-4AD7-8984-6657891B0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AA5B30-C2B4-47A4-B3EA-EA22611D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FF49E1-3CE4-4C26-90A2-8AF608D4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04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2F2C1-799F-4A9B-B2B5-6A6F35B3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8F708-21F6-4FB7-BD46-18BAFE0EA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B4A18D-A946-4667-A3FE-C0204BC4C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B995A3-EA24-47CD-B04B-7481B9532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49CCF8-084A-493C-94D1-DF8899DBF9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31BDE8-2444-43BE-B96B-37C5B44B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0CA715-B2C7-4477-8E58-5189FB48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DCA673-90E4-4625-9AC9-14522703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8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BE45F-6EDC-4384-AEF6-5BF93C1A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05874F-F89A-44FB-BCF4-E173DD1F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DC0700-0F34-4DAF-89CE-4515F9F1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13AAE2-EC43-4F40-93DD-56244F19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0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66A48C-6A2A-496F-BA98-EC741F7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B0E328-F3E5-4350-90C1-4CBC64D7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D2E7B-6887-40A7-9869-02354D12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C0E9F-F601-410D-982B-FF8E9197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375E2-F2B9-450C-86CC-67F0123F9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D7D062-C8DC-486F-9C90-90D14363A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DD2813-1B2C-4A29-918F-5B8E2D59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A27083-77DA-4361-BFB1-54E52EE0D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A178AB-1CBB-4240-A83E-D7852151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1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F730B-3866-4B1A-8648-F771F06BA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AD41CF-4252-4AB1-8829-48D49697A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7859AC-FC08-466E-A06B-F14AE0A4E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7D1A5-2341-45C6-8EA0-AE55111A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04EF01-7ADC-4FF7-90C3-FB5FFA4C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8C11F-04B4-4E62-B380-C792E792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32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9FCDB7-B691-45A9-99F3-26ECC366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9F2918-6DBA-4C05-BA71-2D6191E18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61ADE-85A8-4D47-874E-1C02A8AFD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389FE-D7F2-42F5-AEC3-A0DC100777F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DC905-6EA0-4A31-9790-77FD88D75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FF853-355D-483A-8650-129862DE4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54219-4EB9-474C-840D-A58CE8FC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1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126330-218B-4A15-94C1-6A7A0217C732}"/>
              </a:ext>
            </a:extLst>
          </p:cNvPr>
          <p:cNvSpPr/>
          <p:nvPr/>
        </p:nvSpPr>
        <p:spPr>
          <a:xfrm rot="10800000" flipV="1">
            <a:off x="0" y="6301740"/>
            <a:ext cx="12192000" cy="5562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E7A095-5A56-4E57-9790-82442CD2410C}"/>
              </a:ext>
            </a:extLst>
          </p:cNvPr>
          <p:cNvSpPr/>
          <p:nvPr/>
        </p:nvSpPr>
        <p:spPr>
          <a:xfrm rot="10800000" flipV="1">
            <a:off x="-1" y="2689860"/>
            <a:ext cx="12192000" cy="147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3E6D57-D58F-4DAB-A666-8ADEF7DFA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개미 주식회사 배경 및 아이콘 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4FAB67-5122-4228-AC4C-5C3C876D8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5097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작성일</a:t>
            </a:r>
            <a:r>
              <a:rPr lang="en-US" altLang="ko-KR" sz="2000" dirty="0"/>
              <a:t>: 0000-00-00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97F080-5135-4DF1-83D2-DF6081245D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09" y="6464522"/>
            <a:ext cx="1059181" cy="238316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1610EECD-1DE7-4CCD-81A6-DAC226E9F443}"/>
              </a:ext>
            </a:extLst>
          </p:cNvPr>
          <p:cNvSpPr txBox="1">
            <a:spLocks/>
          </p:cNvSpPr>
          <p:nvPr/>
        </p:nvSpPr>
        <p:spPr>
          <a:xfrm>
            <a:off x="10824519" y="6028657"/>
            <a:ext cx="1367481" cy="2730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작성자</a:t>
            </a:r>
            <a:r>
              <a:rPr lang="en-US" altLang="ko-KR" sz="1400" dirty="0"/>
              <a:t>: ---</a:t>
            </a:r>
          </a:p>
        </p:txBody>
      </p:sp>
    </p:spTree>
    <p:extLst>
      <p:ext uri="{BB962C8B-B14F-4D97-AF65-F5344CB8AC3E}">
        <p14:creationId xmlns:p14="http://schemas.microsoft.com/office/powerpoint/2010/main" val="250179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FA934C4-C944-48E9-897A-E273897F1B6C}"/>
              </a:ext>
            </a:extLst>
          </p:cNvPr>
          <p:cNvSpPr/>
          <p:nvPr/>
        </p:nvSpPr>
        <p:spPr>
          <a:xfrm flipV="1">
            <a:off x="0" y="-2"/>
            <a:ext cx="12192000" cy="5420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409" y="151874"/>
            <a:ext cx="1059181" cy="238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D938B-05CE-4A6A-B62D-93768FE97407}"/>
              </a:ext>
            </a:extLst>
          </p:cNvPr>
          <p:cNvSpPr txBox="1"/>
          <p:nvPr/>
        </p:nvSpPr>
        <p:spPr>
          <a:xfrm>
            <a:off x="320588" y="101755"/>
            <a:ext cx="192809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아이콘</a:t>
            </a:r>
            <a:endParaRPr lang="en-US" altLang="ko-KR" sz="16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07E4C-1EFD-413D-86C1-0EB877CE9D16}"/>
              </a:ext>
            </a:extLst>
          </p:cNvPr>
          <p:cNvSpPr txBox="1"/>
          <p:nvPr/>
        </p:nvSpPr>
        <p:spPr>
          <a:xfrm>
            <a:off x="320588" y="868699"/>
            <a:ext cx="11553733" cy="2587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전투 탭 아이콘 구성은 다음과 같다</a:t>
            </a:r>
            <a:r>
              <a:rPr lang="en-US" altLang="ko-KR" sz="1000" dirty="0">
                <a:latin typeface="+mj-lt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9174E-5775-4A62-B5C1-F88100294EE2}"/>
              </a:ext>
            </a:extLst>
          </p:cNvPr>
          <p:cNvSpPr txBox="1"/>
          <p:nvPr/>
        </p:nvSpPr>
        <p:spPr>
          <a:xfrm>
            <a:off x="320588" y="606013"/>
            <a:ext cx="1928090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100" b="1" dirty="0"/>
              <a:t>2-5. </a:t>
            </a:r>
            <a:r>
              <a:rPr lang="ko-KR" altLang="en-US" sz="1100" b="1" dirty="0"/>
              <a:t>전투 탭 아이콘</a:t>
            </a:r>
            <a:endParaRPr lang="en-US" altLang="ko-KR" sz="1100" b="1" dirty="0">
              <a:latin typeface="+mj-lt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8DCD47A2-7805-409B-A753-97DA44543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502540"/>
              </p:ext>
            </p:extLst>
          </p:nvPr>
        </p:nvGraphicFramePr>
        <p:xfrm>
          <a:off x="320588" y="1194253"/>
          <a:ext cx="11560173" cy="48605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8305">
                  <a:extLst>
                    <a:ext uri="{9D8B030D-6E8A-4147-A177-3AD203B41FA5}">
                      <a16:colId xmlns:a16="http://schemas.microsoft.com/office/drawing/2014/main" val="4053032381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621125108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79377235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1210407346"/>
                    </a:ext>
                  </a:extLst>
                </a:gridCol>
                <a:gridCol w="3686542">
                  <a:extLst>
                    <a:ext uri="{9D8B030D-6E8A-4147-A177-3AD203B41FA5}">
                      <a16:colId xmlns:a16="http://schemas.microsoft.com/office/drawing/2014/main" val="1873063946"/>
                    </a:ext>
                  </a:extLst>
                </a:gridCol>
                <a:gridCol w="3618084">
                  <a:extLst>
                    <a:ext uri="{9D8B030D-6E8A-4147-A177-3AD203B41FA5}">
                      <a16:colId xmlns:a16="http://schemas.microsoft.com/office/drawing/2014/main" val="4290937662"/>
                    </a:ext>
                  </a:extLst>
                </a:gridCol>
                <a:gridCol w="1126902">
                  <a:extLst>
                    <a:ext uri="{9D8B030D-6E8A-4147-A177-3AD203B41FA5}">
                      <a16:colId xmlns:a16="http://schemas.microsoft.com/office/drawing/2014/main" val="3529928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229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전투 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땀을 흘리며 일을 하고 있는 대리 모습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시점은 정면입니다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348082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서서 차트를 보고 있는 과장 모습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왼쪽을 보고 있는 모습으로 제작해주세요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17806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의자에서 코골며 자고 있는 부장 모습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시점은 정면입니다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941543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커피를 들고 서서 전화를 하고 있는 이사 모습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오른쪽을 보고 있는 모습으로 제작해 주세요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58967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골프채를 잡고 골프치는 시늉 하는 사장 모습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시점은 정면입니다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13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98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FA934C4-C944-48E9-897A-E273897F1B6C}"/>
              </a:ext>
            </a:extLst>
          </p:cNvPr>
          <p:cNvSpPr/>
          <p:nvPr/>
        </p:nvSpPr>
        <p:spPr>
          <a:xfrm flipV="1">
            <a:off x="0" y="-2"/>
            <a:ext cx="12192000" cy="5420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409" y="151874"/>
            <a:ext cx="1059181" cy="238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D938B-05CE-4A6A-B62D-93768FE97407}"/>
              </a:ext>
            </a:extLst>
          </p:cNvPr>
          <p:cNvSpPr txBox="1"/>
          <p:nvPr/>
        </p:nvSpPr>
        <p:spPr>
          <a:xfrm>
            <a:off x="320588" y="101755"/>
            <a:ext cx="192809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아이콘</a:t>
            </a:r>
            <a:endParaRPr lang="en-US" altLang="ko-KR" sz="16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07E4C-1EFD-413D-86C1-0EB877CE9D16}"/>
              </a:ext>
            </a:extLst>
          </p:cNvPr>
          <p:cNvSpPr txBox="1"/>
          <p:nvPr/>
        </p:nvSpPr>
        <p:spPr>
          <a:xfrm>
            <a:off x="320588" y="868699"/>
            <a:ext cx="11553733" cy="2587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엔딩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컬렉션 화면 아이콘 구성은 다음과 같다</a:t>
            </a:r>
            <a:r>
              <a:rPr lang="en-US" altLang="ko-KR" sz="1000" dirty="0">
                <a:latin typeface="+mj-lt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9174E-5775-4A62-B5C1-F88100294EE2}"/>
              </a:ext>
            </a:extLst>
          </p:cNvPr>
          <p:cNvSpPr txBox="1"/>
          <p:nvPr/>
        </p:nvSpPr>
        <p:spPr>
          <a:xfrm>
            <a:off x="320588" y="606013"/>
            <a:ext cx="1928090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100" b="1" dirty="0"/>
              <a:t>2-6. </a:t>
            </a:r>
            <a:r>
              <a:rPr lang="ko-KR" altLang="en-US" sz="1100" b="1" dirty="0"/>
              <a:t>엔딩 컬렉션 화면</a:t>
            </a:r>
            <a:endParaRPr lang="en-US" altLang="ko-KR" sz="1100" b="1" dirty="0">
              <a:latin typeface="+mj-lt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8DCD47A2-7805-409B-A753-97DA44543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997873"/>
              </p:ext>
            </p:extLst>
          </p:nvPr>
        </p:nvGraphicFramePr>
        <p:xfrm>
          <a:off x="320588" y="1194253"/>
          <a:ext cx="11560173" cy="48605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8305">
                  <a:extLst>
                    <a:ext uri="{9D8B030D-6E8A-4147-A177-3AD203B41FA5}">
                      <a16:colId xmlns:a16="http://schemas.microsoft.com/office/drawing/2014/main" val="4053032381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621125108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79377235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1210407346"/>
                    </a:ext>
                  </a:extLst>
                </a:gridCol>
                <a:gridCol w="3686542">
                  <a:extLst>
                    <a:ext uri="{9D8B030D-6E8A-4147-A177-3AD203B41FA5}">
                      <a16:colId xmlns:a16="http://schemas.microsoft.com/office/drawing/2014/main" val="1873063946"/>
                    </a:ext>
                  </a:extLst>
                </a:gridCol>
                <a:gridCol w="3618084">
                  <a:extLst>
                    <a:ext uri="{9D8B030D-6E8A-4147-A177-3AD203B41FA5}">
                      <a16:colId xmlns:a16="http://schemas.microsoft.com/office/drawing/2014/main" val="4290937662"/>
                    </a:ext>
                  </a:extLst>
                </a:gridCol>
                <a:gridCol w="1126902">
                  <a:extLst>
                    <a:ext uri="{9D8B030D-6E8A-4147-A177-3AD203B41FA5}">
                      <a16:colId xmlns:a16="http://schemas.microsoft.com/office/drawing/2014/main" val="3529928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229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348082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17806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엔딩 구성 설계 후 추후 업데이트 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941543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58967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13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15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A2D51FCF-F954-4AE3-B3F6-DF9A29928504}"/>
              </a:ext>
            </a:extLst>
          </p:cNvPr>
          <p:cNvSpPr/>
          <p:nvPr/>
        </p:nvSpPr>
        <p:spPr>
          <a:xfrm rot="5400000">
            <a:off x="-45719" y="45719"/>
            <a:ext cx="6858000" cy="6766562"/>
          </a:xfrm>
          <a:prstGeom prst="flowChartManualInp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49" y="6476474"/>
            <a:ext cx="1059181" cy="238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A98BB-B9B4-4B9E-BB41-60C1E97E95D9}"/>
              </a:ext>
            </a:extLst>
          </p:cNvPr>
          <p:cNvSpPr txBox="1"/>
          <p:nvPr/>
        </p:nvSpPr>
        <p:spPr>
          <a:xfrm>
            <a:off x="3943082" y="3198166"/>
            <a:ext cx="430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3. </a:t>
            </a:r>
            <a:r>
              <a:rPr lang="ko-KR" altLang="en-US" sz="2400" b="1" dirty="0"/>
              <a:t>배경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35782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DF661C-FB5D-4203-AEB0-0EB33C4BB9F5}"/>
              </a:ext>
            </a:extLst>
          </p:cNvPr>
          <p:cNvSpPr txBox="1"/>
          <p:nvPr/>
        </p:nvSpPr>
        <p:spPr>
          <a:xfrm>
            <a:off x="320589" y="1866152"/>
            <a:ext cx="4914674" cy="28475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endParaRPr lang="en-US" altLang="ko-KR" sz="1000" dirty="0"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A934C4-C944-48E9-897A-E273897F1B6C}"/>
              </a:ext>
            </a:extLst>
          </p:cNvPr>
          <p:cNvSpPr/>
          <p:nvPr/>
        </p:nvSpPr>
        <p:spPr>
          <a:xfrm flipV="1">
            <a:off x="0" y="-2"/>
            <a:ext cx="12192000" cy="5420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409" y="151874"/>
            <a:ext cx="1059181" cy="238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D938B-05CE-4A6A-B62D-93768FE97407}"/>
              </a:ext>
            </a:extLst>
          </p:cNvPr>
          <p:cNvSpPr txBox="1"/>
          <p:nvPr/>
        </p:nvSpPr>
        <p:spPr>
          <a:xfrm>
            <a:off x="320588" y="101755"/>
            <a:ext cx="192809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배경</a:t>
            </a:r>
            <a:endParaRPr lang="en-US" altLang="ko-KR" sz="16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07E4C-1EFD-413D-86C1-0EB877CE9D16}"/>
              </a:ext>
            </a:extLst>
          </p:cNvPr>
          <p:cNvSpPr txBox="1"/>
          <p:nvPr/>
        </p:nvSpPr>
        <p:spPr>
          <a:xfrm>
            <a:off x="320588" y="868699"/>
            <a:ext cx="4914675" cy="9974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타이틀 화면 배경에 들어갈 이미지이다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어느 빌딩에 음침한 기운이 퍼지고 있다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빌딩을 </a:t>
            </a:r>
            <a:r>
              <a:rPr lang="ko-KR" altLang="en-US" sz="1000" dirty="0" err="1">
                <a:latin typeface="+mj-lt"/>
              </a:rPr>
              <a:t>백허그</a:t>
            </a:r>
            <a:r>
              <a:rPr lang="ko-KR" altLang="en-US" sz="1000" dirty="0">
                <a:latin typeface="+mj-lt"/>
              </a:rPr>
              <a:t> 하고 있는 커다란 개미가 존재한다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중앙의 문으로 개미들이 출근하는 모습이다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중앙의 문은 회전문으로 되어 있다</a:t>
            </a:r>
            <a:r>
              <a:rPr lang="en-US" altLang="ko-KR" sz="1000" dirty="0">
                <a:latin typeface="+mj-lt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9174E-5775-4A62-B5C1-F88100294EE2}"/>
              </a:ext>
            </a:extLst>
          </p:cNvPr>
          <p:cNvSpPr txBox="1"/>
          <p:nvPr/>
        </p:nvSpPr>
        <p:spPr>
          <a:xfrm>
            <a:off x="320588" y="606013"/>
            <a:ext cx="1928090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100" b="1" dirty="0"/>
              <a:t>3-1. </a:t>
            </a:r>
            <a:r>
              <a:rPr lang="ko-KR" altLang="en-US" sz="1100" b="1" dirty="0"/>
              <a:t>타이틀 화면</a:t>
            </a:r>
            <a:endParaRPr lang="en-US" altLang="ko-KR" sz="1100" b="1" dirty="0"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6CC2DA-168E-4E7D-AB81-5B0A224A9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6" y="1950824"/>
            <a:ext cx="4662152" cy="262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4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DF661C-FB5D-4203-AEB0-0EB33C4BB9F5}"/>
              </a:ext>
            </a:extLst>
          </p:cNvPr>
          <p:cNvSpPr txBox="1"/>
          <p:nvPr/>
        </p:nvSpPr>
        <p:spPr>
          <a:xfrm>
            <a:off x="320589" y="1312154"/>
            <a:ext cx="4914674" cy="28475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endParaRPr lang="en-US" altLang="ko-KR" sz="1000" dirty="0"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A934C4-C944-48E9-897A-E273897F1B6C}"/>
              </a:ext>
            </a:extLst>
          </p:cNvPr>
          <p:cNvSpPr/>
          <p:nvPr/>
        </p:nvSpPr>
        <p:spPr>
          <a:xfrm flipV="1">
            <a:off x="0" y="-2"/>
            <a:ext cx="12192000" cy="5420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409" y="151874"/>
            <a:ext cx="1059181" cy="238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D938B-05CE-4A6A-B62D-93768FE97407}"/>
              </a:ext>
            </a:extLst>
          </p:cNvPr>
          <p:cNvSpPr txBox="1"/>
          <p:nvPr/>
        </p:nvSpPr>
        <p:spPr>
          <a:xfrm>
            <a:off x="320588" y="101755"/>
            <a:ext cx="192809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배경</a:t>
            </a:r>
            <a:endParaRPr lang="en-US" altLang="ko-KR" sz="16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07E4C-1EFD-413D-86C1-0EB877CE9D16}"/>
              </a:ext>
            </a:extLst>
          </p:cNvPr>
          <p:cNvSpPr txBox="1"/>
          <p:nvPr/>
        </p:nvSpPr>
        <p:spPr>
          <a:xfrm>
            <a:off x="320588" y="868699"/>
            <a:ext cx="4914675" cy="4434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전투는 회사의 </a:t>
            </a:r>
            <a:r>
              <a:rPr lang="ko-KR" altLang="en-US" sz="1000" dirty="0" err="1">
                <a:latin typeface="+mj-lt"/>
              </a:rPr>
              <a:t>탕비실에서</a:t>
            </a:r>
            <a:r>
              <a:rPr lang="ko-KR" altLang="en-US" sz="1000" dirty="0">
                <a:latin typeface="+mj-lt"/>
              </a:rPr>
              <a:t> 진행된다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err="1">
                <a:latin typeface="+mj-lt"/>
              </a:rPr>
              <a:t>탕비실에는</a:t>
            </a:r>
            <a:r>
              <a:rPr lang="ko-KR" altLang="en-US" sz="1000" dirty="0">
                <a:latin typeface="+mj-lt"/>
              </a:rPr>
              <a:t> 의자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탁상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정수기 등 생활용품이 비치되어 있다</a:t>
            </a:r>
            <a:r>
              <a:rPr lang="en-US" altLang="ko-KR" sz="1000" dirty="0">
                <a:latin typeface="+mj-lt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9174E-5775-4A62-B5C1-F88100294EE2}"/>
              </a:ext>
            </a:extLst>
          </p:cNvPr>
          <p:cNvSpPr txBox="1"/>
          <p:nvPr/>
        </p:nvSpPr>
        <p:spPr>
          <a:xfrm>
            <a:off x="320588" y="606013"/>
            <a:ext cx="1928090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100" b="1" dirty="0"/>
              <a:t>3-2. </a:t>
            </a:r>
            <a:r>
              <a:rPr lang="ko-KR" altLang="en-US" sz="1100" b="1" dirty="0"/>
              <a:t>전투 화면</a:t>
            </a:r>
            <a:endParaRPr lang="en-US" altLang="ko-KR" sz="1100" b="1" dirty="0">
              <a:latin typeface="+mj-lt"/>
            </a:endParaRPr>
          </a:p>
        </p:txBody>
      </p:sp>
      <p:pic>
        <p:nvPicPr>
          <p:cNvPr id="4100" name="Picture 4" descr="에이콘3D🦉 - 상상 속 모든 순간 on Twitter: &quot;[신규모델] 스튜디오질풍 '탕비실' 오픈!👍 탕비실은 회사에서 다양한  에피소드가 일어나는 흥미진진한 공간이죠🙈🙊 복합기, 정수기 등 소품도 포함되어 있습니다! 지금 에이콘3D에서  확인해보세요!🦉#acon3d #에이콘3D ...">
            <a:extLst>
              <a:ext uri="{FF2B5EF4-FFF2-40B4-BE49-F238E27FC236}">
                <a16:creationId xmlns:a16="http://schemas.microsoft.com/office/drawing/2014/main" id="{D57D3FFA-F9FD-435C-86AF-1ADB1ACC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" y="1438277"/>
            <a:ext cx="4251781" cy="258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63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A2D51FCF-F954-4AE3-B3F6-DF9A29928504}"/>
              </a:ext>
            </a:extLst>
          </p:cNvPr>
          <p:cNvSpPr/>
          <p:nvPr/>
        </p:nvSpPr>
        <p:spPr>
          <a:xfrm rot="5400000">
            <a:off x="-45719" y="45719"/>
            <a:ext cx="6858000" cy="6766562"/>
          </a:xfrm>
          <a:prstGeom prst="flowChartManualInp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49" y="6476474"/>
            <a:ext cx="1059181" cy="238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A98BB-B9B4-4B9E-BB41-60C1E97E95D9}"/>
              </a:ext>
            </a:extLst>
          </p:cNvPr>
          <p:cNvSpPr txBox="1"/>
          <p:nvPr/>
        </p:nvSpPr>
        <p:spPr>
          <a:xfrm>
            <a:off x="3943082" y="3198166"/>
            <a:ext cx="430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감사합니다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483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FA934C4-C944-48E9-897A-E273897F1B6C}"/>
              </a:ext>
            </a:extLst>
          </p:cNvPr>
          <p:cNvSpPr/>
          <p:nvPr/>
        </p:nvSpPr>
        <p:spPr>
          <a:xfrm flipV="1">
            <a:off x="0" y="-3"/>
            <a:ext cx="12192000" cy="5524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409" y="151874"/>
            <a:ext cx="1059181" cy="238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17C27-A790-4074-921E-39352B9D30BC}"/>
              </a:ext>
            </a:extLst>
          </p:cNvPr>
          <p:cNvSpPr txBox="1"/>
          <p:nvPr/>
        </p:nvSpPr>
        <p:spPr>
          <a:xfrm>
            <a:off x="320588" y="101755"/>
            <a:ext cx="192809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600" b="1" dirty="0"/>
              <a:t>0. </a:t>
            </a:r>
            <a:r>
              <a:rPr lang="ko-KR" altLang="en-US" sz="1600" b="1" dirty="0">
                <a:latin typeface="+mj-lt"/>
              </a:rPr>
              <a:t>문서 이력</a:t>
            </a:r>
            <a:endParaRPr lang="en-US" altLang="ko-KR" sz="1600" b="1" dirty="0">
              <a:latin typeface="+mj-lt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228CC26-2990-4B86-B259-1D7608344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60608"/>
              </p:ext>
            </p:extLst>
          </p:nvPr>
        </p:nvGraphicFramePr>
        <p:xfrm>
          <a:off x="320588" y="886482"/>
          <a:ext cx="11541895" cy="56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353">
                  <a:extLst>
                    <a:ext uri="{9D8B030D-6E8A-4147-A177-3AD203B41FA5}">
                      <a16:colId xmlns:a16="http://schemas.microsoft.com/office/drawing/2014/main" val="2395970356"/>
                    </a:ext>
                  </a:extLst>
                </a:gridCol>
                <a:gridCol w="1007075">
                  <a:extLst>
                    <a:ext uri="{9D8B030D-6E8A-4147-A177-3AD203B41FA5}">
                      <a16:colId xmlns:a16="http://schemas.microsoft.com/office/drawing/2014/main" val="635339287"/>
                    </a:ext>
                  </a:extLst>
                </a:gridCol>
                <a:gridCol w="1056503">
                  <a:extLst>
                    <a:ext uri="{9D8B030D-6E8A-4147-A177-3AD203B41FA5}">
                      <a16:colId xmlns:a16="http://schemas.microsoft.com/office/drawing/2014/main" val="3986455100"/>
                    </a:ext>
                  </a:extLst>
                </a:gridCol>
                <a:gridCol w="8384059">
                  <a:extLst>
                    <a:ext uri="{9D8B030D-6E8A-4147-A177-3AD203B41FA5}">
                      <a16:colId xmlns:a16="http://schemas.microsoft.com/office/drawing/2014/main" val="2175268523"/>
                    </a:ext>
                  </a:extLst>
                </a:gridCol>
                <a:gridCol w="654905">
                  <a:extLst>
                    <a:ext uri="{9D8B030D-6E8A-4147-A177-3AD203B41FA5}">
                      <a16:colId xmlns:a16="http://schemas.microsoft.com/office/drawing/2014/main" val="1289178422"/>
                    </a:ext>
                  </a:extLst>
                </a:gridCol>
              </a:tblGrid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081136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이영훈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2022-01-03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최초 작성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152233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925566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46178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44394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307186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443004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244498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805296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169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617381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06718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95861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508381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522803"/>
                  </a:ext>
                </a:extLst>
              </a:tr>
              <a:tr h="3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73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42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F8E4DE1-876B-41F1-B152-6C1D61438F86}"/>
              </a:ext>
            </a:extLst>
          </p:cNvPr>
          <p:cNvSpPr/>
          <p:nvPr/>
        </p:nvSpPr>
        <p:spPr>
          <a:xfrm rot="16200000" flipV="1">
            <a:off x="6789421" y="1455420"/>
            <a:ext cx="6858002" cy="3947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A934C4-C944-48E9-897A-E273897F1B6C}"/>
              </a:ext>
            </a:extLst>
          </p:cNvPr>
          <p:cNvSpPr/>
          <p:nvPr/>
        </p:nvSpPr>
        <p:spPr>
          <a:xfrm rot="16200000" flipV="1">
            <a:off x="-1455420" y="1455419"/>
            <a:ext cx="6858002" cy="3947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09" y="6476474"/>
            <a:ext cx="1059181" cy="238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CFCE04-2559-439B-88B3-28FC5C493B7E}"/>
              </a:ext>
            </a:extLst>
          </p:cNvPr>
          <p:cNvSpPr txBox="1"/>
          <p:nvPr/>
        </p:nvSpPr>
        <p:spPr>
          <a:xfrm>
            <a:off x="5473056" y="2760286"/>
            <a:ext cx="124588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개요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아이콘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배경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16BD1-1D96-41DE-8FEB-B4896A193A10}"/>
              </a:ext>
            </a:extLst>
          </p:cNvPr>
          <p:cNvSpPr txBox="1"/>
          <p:nvPr/>
        </p:nvSpPr>
        <p:spPr>
          <a:xfrm>
            <a:off x="1438912" y="3198166"/>
            <a:ext cx="106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목차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589037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A2D51FCF-F954-4AE3-B3F6-DF9A29928504}"/>
              </a:ext>
            </a:extLst>
          </p:cNvPr>
          <p:cNvSpPr/>
          <p:nvPr/>
        </p:nvSpPr>
        <p:spPr>
          <a:xfrm rot="5400000">
            <a:off x="-45719" y="45719"/>
            <a:ext cx="6858000" cy="6766562"/>
          </a:xfrm>
          <a:prstGeom prst="flowChartManualInp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49" y="6476474"/>
            <a:ext cx="1059181" cy="238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A98BB-B9B4-4B9E-BB41-60C1E97E95D9}"/>
              </a:ext>
            </a:extLst>
          </p:cNvPr>
          <p:cNvSpPr txBox="1"/>
          <p:nvPr/>
        </p:nvSpPr>
        <p:spPr>
          <a:xfrm>
            <a:off x="3943082" y="3198166"/>
            <a:ext cx="430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개요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95425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FA934C4-C944-48E9-897A-E273897F1B6C}"/>
              </a:ext>
            </a:extLst>
          </p:cNvPr>
          <p:cNvSpPr/>
          <p:nvPr/>
        </p:nvSpPr>
        <p:spPr>
          <a:xfrm flipV="1">
            <a:off x="0" y="-2"/>
            <a:ext cx="12192000" cy="5420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409" y="151874"/>
            <a:ext cx="1059181" cy="238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D938B-05CE-4A6A-B62D-93768FE97407}"/>
              </a:ext>
            </a:extLst>
          </p:cNvPr>
          <p:cNvSpPr txBox="1"/>
          <p:nvPr/>
        </p:nvSpPr>
        <p:spPr>
          <a:xfrm>
            <a:off x="320588" y="101755"/>
            <a:ext cx="192809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600" b="1" dirty="0"/>
              <a:t>1. </a:t>
            </a:r>
            <a:r>
              <a:rPr lang="ko-KR" altLang="en-US" sz="1600" b="1" dirty="0"/>
              <a:t>개요</a:t>
            </a:r>
            <a:endParaRPr lang="en-US" altLang="ko-KR" sz="16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07E4C-1EFD-413D-86C1-0EB877CE9D16}"/>
              </a:ext>
            </a:extLst>
          </p:cNvPr>
          <p:cNvSpPr txBox="1"/>
          <p:nvPr/>
        </p:nvSpPr>
        <p:spPr>
          <a:xfrm>
            <a:off x="320589" y="868699"/>
            <a:ext cx="4914674" cy="4434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본 문서는 개미 주식회사에 삽입 될 아이콘 및 배경 컨셉을 제공한다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내용은 회의를 통해 수정될 수 있다</a:t>
            </a:r>
            <a:r>
              <a:rPr lang="en-US" altLang="ko-KR" sz="1000" dirty="0">
                <a:latin typeface="+mj-lt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9174E-5775-4A62-B5C1-F88100294EE2}"/>
              </a:ext>
            </a:extLst>
          </p:cNvPr>
          <p:cNvSpPr txBox="1"/>
          <p:nvPr/>
        </p:nvSpPr>
        <p:spPr>
          <a:xfrm>
            <a:off x="320588" y="606013"/>
            <a:ext cx="1928090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100" b="1" dirty="0"/>
              <a:t>1-1. </a:t>
            </a:r>
            <a:r>
              <a:rPr lang="ko-KR" altLang="en-US" sz="1100" b="1" dirty="0"/>
              <a:t>문서 개요</a:t>
            </a:r>
            <a:endParaRPr lang="en-US" altLang="ko-KR" sz="11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7EA1D-3469-46BA-B917-A78149F4131C}"/>
              </a:ext>
            </a:extLst>
          </p:cNvPr>
          <p:cNvSpPr txBox="1"/>
          <p:nvPr/>
        </p:nvSpPr>
        <p:spPr>
          <a:xfrm>
            <a:off x="320589" y="1639862"/>
            <a:ext cx="4914674" cy="2587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아이콘 컨셉은 현재 개발되어 있는 배경 및 </a:t>
            </a:r>
            <a:r>
              <a:rPr lang="en-US" altLang="ko-KR" sz="1000" dirty="0">
                <a:latin typeface="+mj-lt"/>
              </a:rPr>
              <a:t>UI</a:t>
            </a:r>
            <a:r>
              <a:rPr lang="ko-KR" altLang="en-US" sz="1000" dirty="0">
                <a:latin typeface="+mj-lt"/>
              </a:rPr>
              <a:t>와 어울리는 컨셉으로 제작한다</a:t>
            </a:r>
            <a:r>
              <a:rPr lang="en-US" altLang="ko-KR" sz="1000" dirty="0">
                <a:latin typeface="+mj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B4EE3-0EAC-40AC-A2AA-A65524171469}"/>
              </a:ext>
            </a:extLst>
          </p:cNvPr>
          <p:cNvSpPr txBox="1"/>
          <p:nvPr/>
        </p:nvSpPr>
        <p:spPr>
          <a:xfrm>
            <a:off x="320588" y="1377176"/>
            <a:ext cx="1928090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100" b="1" dirty="0"/>
              <a:t>1-2. </a:t>
            </a:r>
            <a:r>
              <a:rPr lang="ko-KR" altLang="en-US" sz="1100" b="1" dirty="0"/>
              <a:t>아이콘 컨셉</a:t>
            </a:r>
            <a:endParaRPr lang="en-US" altLang="ko-KR" sz="11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B606D-50F3-4C14-BB66-8A37030DA434}"/>
              </a:ext>
            </a:extLst>
          </p:cNvPr>
          <p:cNvSpPr txBox="1"/>
          <p:nvPr/>
        </p:nvSpPr>
        <p:spPr>
          <a:xfrm>
            <a:off x="320589" y="1898650"/>
            <a:ext cx="4914674" cy="44828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endParaRPr lang="en-US" altLang="ko-KR" sz="1000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B2E6A5-B85B-4D63-AEED-B1BB65C36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0" y="1969762"/>
            <a:ext cx="2028422" cy="428222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93971BD-21A2-4F04-BF4D-723CEC119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53" y="1969872"/>
            <a:ext cx="2028370" cy="42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8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A2D51FCF-F954-4AE3-B3F6-DF9A29928504}"/>
              </a:ext>
            </a:extLst>
          </p:cNvPr>
          <p:cNvSpPr/>
          <p:nvPr/>
        </p:nvSpPr>
        <p:spPr>
          <a:xfrm rot="5400000">
            <a:off x="-45719" y="45719"/>
            <a:ext cx="6858000" cy="6766562"/>
          </a:xfrm>
          <a:prstGeom prst="flowChartManualInp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49" y="6476474"/>
            <a:ext cx="1059181" cy="238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A98BB-B9B4-4B9E-BB41-60C1E97E95D9}"/>
              </a:ext>
            </a:extLst>
          </p:cNvPr>
          <p:cNvSpPr txBox="1"/>
          <p:nvPr/>
        </p:nvSpPr>
        <p:spPr>
          <a:xfrm>
            <a:off x="3943082" y="3198166"/>
            <a:ext cx="430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2. </a:t>
            </a:r>
            <a:r>
              <a:rPr lang="ko-KR" altLang="en-US" sz="2400" b="1" dirty="0"/>
              <a:t>아이콘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1563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FA934C4-C944-48E9-897A-E273897F1B6C}"/>
              </a:ext>
            </a:extLst>
          </p:cNvPr>
          <p:cNvSpPr/>
          <p:nvPr/>
        </p:nvSpPr>
        <p:spPr>
          <a:xfrm flipV="1">
            <a:off x="0" y="-2"/>
            <a:ext cx="12192000" cy="5420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409" y="151874"/>
            <a:ext cx="1059181" cy="238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D938B-05CE-4A6A-B62D-93768FE97407}"/>
              </a:ext>
            </a:extLst>
          </p:cNvPr>
          <p:cNvSpPr txBox="1"/>
          <p:nvPr/>
        </p:nvSpPr>
        <p:spPr>
          <a:xfrm>
            <a:off x="320588" y="101755"/>
            <a:ext cx="192809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아이콘</a:t>
            </a:r>
            <a:endParaRPr lang="en-US" altLang="ko-KR" sz="16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07E4C-1EFD-413D-86C1-0EB877CE9D16}"/>
              </a:ext>
            </a:extLst>
          </p:cNvPr>
          <p:cNvSpPr txBox="1"/>
          <p:nvPr/>
        </p:nvSpPr>
        <p:spPr>
          <a:xfrm>
            <a:off x="320588" y="868699"/>
            <a:ext cx="11553733" cy="2587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/>
              <a:t>메인</a:t>
            </a:r>
            <a:r>
              <a:rPr lang="en-US" altLang="ko-KR" sz="1000" dirty="0"/>
              <a:t>, </a:t>
            </a:r>
            <a:r>
              <a:rPr lang="ko-KR" altLang="en-US" sz="1000" dirty="0"/>
              <a:t>플레이 화면 </a:t>
            </a:r>
            <a:r>
              <a:rPr lang="ko-KR" altLang="en-US" sz="1000" dirty="0">
                <a:latin typeface="+mj-lt"/>
              </a:rPr>
              <a:t>아이콘 구성은 다음과 같다</a:t>
            </a:r>
            <a:r>
              <a:rPr lang="en-US" altLang="ko-KR" sz="1000" dirty="0">
                <a:latin typeface="+mj-lt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9174E-5775-4A62-B5C1-F88100294EE2}"/>
              </a:ext>
            </a:extLst>
          </p:cNvPr>
          <p:cNvSpPr txBox="1"/>
          <p:nvPr/>
        </p:nvSpPr>
        <p:spPr>
          <a:xfrm>
            <a:off x="320587" y="606013"/>
            <a:ext cx="2635113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100" b="1" dirty="0"/>
              <a:t>2-3. </a:t>
            </a:r>
            <a:r>
              <a:rPr lang="ko-KR" altLang="en-US" sz="1100" b="1" dirty="0"/>
              <a:t>메인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플레이 화면 아이콘</a:t>
            </a:r>
            <a:endParaRPr lang="en-US" altLang="ko-KR" sz="1100" b="1" dirty="0">
              <a:latin typeface="+mj-lt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8DCD47A2-7805-409B-A753-97DA44543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404939"/>
              </p:ext>
            </p:extLst>
          </p:nvPr>
        </p:nvGraphicFramePr>
        <p:xfrm>
          <a:off x="320588" y="1194254"/>
          <a:ext cx="11560173" cy="37044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8305">
                  <a:extLst>
                    <a:ext uri="{9D8B030D-6E8A-4147-A177-3AD203B41FA5}">
                      <a16:colId xmlns:a16="http://schemas.microsoft.com/office/drawing/2014/main" val="4053032381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621125108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79377235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1210407346"/>
                    </a:ext>
                  </a:extLst>
                </a:gridCol>
                <a:gridCol w="3686542">
                  <a:extLst>
                    <a:ext uri="{9D8B030D-6E8A-4147-A177-3AD203B41FA5}">
                      <a16:colId xmlns:a16="http://schemas.microsoft.com/office/drawing/2014/main" val="1873063946"/>
                    </a:ext>
                  </a:extLst>
                </a:gridCol>
                <a:gridCol w="3618084">
                  <a:extLst>
                    <a:ext uri="{9D8B030D-6E8A-4147-A177-3AD203B41FA5}">
                      <a16:colId xmlns:a16="http://schemas.microsoft.com/office/drawing/2014/main" val="4290937662"/>
                    </a:ext>
                  </a:extLst>
                </a:gridCol>
                <a:gridCol w="1126902">
                  <a:extLst>
                    <a:ext uri="{9D8B030D-6E8A-4147-A177-3AD203B41FA5}">
                      <a16:colId xmlns:a16="http://schemas.microsoft.com/office/drawing/2014/main" val="3529928757"/>
                    </a:ext>
                  </a:extLst>
                </a:gridCol>
              </a:tblGrid>
              <a:tr h="197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229"/>
                  </a:ext>
                </a:extLst>
              </a:tr>
              <a:tr h="432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메인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메인 화면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메인 화면에서 현재 선택 된 항목을 표시해주는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서류가방 모양으로 제작 바랍니다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348082"/>
                  </a:ext>
                </a:extLst>
              </a:tr>
              <a:tr h="432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체력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체력을 상징하는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17806"/>
                  </a:ext>
                </a:extLst>
              </a:tr>
              <a:tr h="432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업무 능력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업무 능력을 상징하는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941543"/>
                  </a:ext>
                </a:extLst>
              </a:tr>
              <a:tr h="432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호감도 아이콘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호감도를 상징하는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58967"/>
                  </a:ext>
                </a:extLst>
              </a:tr>
              <a:tr h="432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스트레스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스트레스를 상징하는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132580"/>
                  </a:ext>
                </a:extLst>
              </a:tr>
              <a:tr h="432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운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운을 상징하는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행운을 상징하는 모양으로 제작 바랍니다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68047"/>
                  </a:ext>
                </a:extLst>
              </a:tr>
              <a:tr h="432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돈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돈을 상징하는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통장의 모양으로 제작 바랍니다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432984"/>
                  </a:ext>
                </a:extLst>
              </a:tr>
              <a:tr h="432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벽돌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벽돌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구멍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개가 뚫린 빨간 벽돌 아이콘으로 제작 바랍니다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352597"/>
                  </a:ext>
                </a:extLst>
              </a:tr>
            </a:tbl>
          </a:graphicData>
        </a:graphic>
      </p:graphicFrame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1A2626B-EE1E-4145-85DF-CC718BCC52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4" t="50477" r="26224" b="41895"/>
          <a:stretch/>
        </p:blipFill>
        <p:spPr>
          <a:xfrm>
            <a:off x="10849713" y="1486315"/>
            <a:ext cx="960212" cy="3251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 descr="무척추동물, 연체동물, 표지판, 개오지이(가) 표시된 사진&#10;&#10;자동 생성된 설명">
            <a:extLst>
              <a:ext uri="{FF2B5EF4-FFF2-40B4-BE49-F238E27FC236}">
                <a16:creationId xmlns:a16="http://schemas.microsoft.com/office/drawing/2014/main" id="{47A01347-A13E-47D6-A90A-663C062B6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419" y="3219006"/>
            <a:ext cx="304800" cy="304800"/>
          </a:xfrm>
          <a:prstGeom prst="rect">
            <a:avLst/>
          </a:prstGeom>
        </p:spPr>
      </p:pic>
      <p:pic>
        <p:nvPicPr>
          <p:cNvPr id="17" name="그림 16" descr="텍스트, 오븐이(가) 표시된 사진&#10;&#10;자동 생성된 설명">
            <a:extLst>
              <a:ext uri="{FF2B5EF4-FFF2-40B4-BE49-F238E27FC236}">
                <a16:creationId xmlns:a16="http://schemas.microsoft.com/office/drawing/2014/main" id="{B7451F11-F4C8-4E9D-A788-FF7150C59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476" y="2395628"/>
            <a:ext cx="295275" cy="257175"/>
          </a:xfrm>
          <a:prstGeom prst="rect">
            <a:avLst/>
          </a:prstGeom>
        </p:spPr>
      </p:pic>
      <p:pic>
        <p:nvPicPr>
          <p:cNvPr id="19" name="그림 18" descr="마스크이(가) 표시된 사진&#10;&#10;자동 생성된 설명">
            <a:extLst>
              <a:ext uri="{FF2B5EF4-FFF2-40B4-BE49-F238E27FC236}">
                <a16:creationId xmlns:a16="http://schemas.microsoft.com/office/drawing/2014/main" id="{514E9553-F48B-4AEE-A4DF-88557B71E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319" y="2812734"/>
            <a:ext cx="381000" cy="276225"/>
          </a:xfrm>
          <a:prstGeom prst="rect">
            <a:avLst/>
          </a:prstGeom>
        </p:spPr>
      </p:pic>
      <p:pic>
        <p:nvPicPr>
          <p:cNvPr id="21" name="그림 20" descr="바퀴이(가) 표시된 사진&#10;&#10;자동 생성된 설명">
            <a:extLst>
              <a:ext uri="{FF2B5EF4-FFF2-40B4-BE49-F238E27FC236}">
                <a16:creationId xmlns:a16="http://schemas.microsoft.com/office/drawing/2014/main" id="{BD559CA5-7B24-45EB-A773-F9260B3C0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419" y="3638994"/>
            <a:ext cx="323716" cy="335705"/>
          </a:xfrm>
          <a:prstGeom prst="rect">
            <a:avLst/>
          </a:prstGeom>
        </p:spPr>
      </p:pic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9321FB5-5387-4662-9DA8-DCC8850C0B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830" y="1959379"/>
            <a:ext cx="297389" cy="2883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83A33CD-5424-4AEF-9CA9-890062B236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59343" r="85615" b="37277"/>
          <a:stretch/>
        </p:blipFill>
        <p:spPr>
          <a:xfrm>
            <a:off x="11091560" y="4089887"/>
            <a:ext cx="476518" cy="3430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2908C2-46BF-485D-9E8C-828FA41B8DC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6" t="59343" r="21193" b="37277"/>
          <a:stretch/>
        </p:blipFill>
        <p:spPr>
          <a:xfrm>
            <a:off x="11091560" y="4524734"/>
            <a:ext cx="476518" cy="3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81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FA934C4-C944-48E9-897A-E273897F1B6C}"/>
              </a:ext>
            </a:extLst>
          </p:cNvPr>
          <p:cNvSpPr/>
          <p:nvPr/>
        </p:nvSpPr>
        <p:spPr>
          <a:xfrm flipV="1">
            <a:off x="0" y="-2"/>
            <a:ext cx="12192000" cy="5420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409" y="151874"/>
            <a:ext cx="1059181" cy="238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D938B-05CE-4A6A-B62D-93768FE97407}"/>
              </a:ext>
            </a:extLst>
          </p:cNvPr>
          <p:cNvSpPr txBox="1"/>
          <p:nvPr/>
        </p:nvSpPr>
        <p:spPr>
          <a:xfrm>
            <a:off x="320588" y="101755"/>
            <a:ext cx="192809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아이콘</a:t>
            </a:r>
            <a:endParaRPr lang="en-US" altLang="ko-KR" sz="16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07E4C-1EFD-413D-86C1-0EB877CE9D16}"/>
              </a:ext>
            </a:extLst>
          </p:cNvPr>
          <p:cNvSpPr txBox="1"/>
          <p:nvPr/>
        </p:nvSpPr>
        <p:spPr>
          <a:xfrm>
            <a:off x="320588" y="868699"/>
            <a:ext cx="11553733" cy="2587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프로젝트 탭 아이콘 구성은 다음과 같다</a:t>
            </a:r>
            <a:r>
              <a:rPr lang="en-US" altLang="ko-KR" sz="1000" dirty="0">
                <a:latin typeface="+mj-lt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9174E-5775-4A62-B5C1-F88100294EE2}"/>
              </a:ext>
            </a:extLst>
          </p:cNvPr>
          <p:cNvSpPr txBox="1"/>
          <p:nvPr/>
        </p:nvSpPr>
        <p:spPr>
          <a:xfrm>
            <a:off x="320588" y="606013"/>
            <a:ext cx="1928090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100" b="1" dirty="0"/>
              <a:t>2-4. </a:t>
            </a:r>
            <a:r>
              <a:rPr lang="ko-KR" altLang="en-US" sz="1100" b="1" dirty="0"/>
              <a:t>프로젝트 탭 아이콘</a:t>
            </a:r>
            <a:endParaRPr lang="en-US" altLang="ko-KR" sz="1100" b="1" dirty="0">
              <a:latin typeface="+mj-lt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8DCD47A2-7805-409B-A753-97DA44543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673038"/>
              </p:ext>
            </p:extLst>
          </p:nvPr>
        </p:nvGraphicFramePr>
        <p:xfrm>
          <a:off x="320588" y="1194253"/>
          <a:ext cx="11560173" cy="48605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8305">
                  <a:extLst>
                    <a:ext uri="{9D8B030D-6E8A-4147-A177-3AD203B41FA5}">
                      <a16:colId xmlns:a16="http://schemas.microsoft.com/office/drawing/2014/main" val="4053032381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621125108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79377235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1210407346"/>
                    </a:ext>
                  </a:extLst>
                </a:gridCol>
                <a:gridCol w="3686542">
                  <a:extLst>
                    <a:ext uri="{9D8B030D-6E8A-4147-A177-3AD203B41FA5}">
                      <a16:colId xmlns:a16="http://schemas.microsoft.com/office/drawing/2014/main" val="1873063946"/>
                    </a:ext>
                  </a:extLst>
                </a:gridCol>
                <a:gridCol w="3618084">
                  <a:extLst>
                    <a:ext uri="{9D8B030D-6E8A-4147-A177-3AD203B41FA5}">
                      <a16:colId xmlns:a16="http://schemas.microsoft.com/office/drawing/2014/main" val="4290937662"/>
                    </a:ext>
                  </a:extLst>
                </a:gridCol>
                <a:gridCol w="1126902">
                  <a:extLst>
                    <a:ext uri="{9D8B030D-6E8A-4147-A177-3AD203B41FA5}">
                      <a16:colId xmlns:a16="http://schemas.microsoft.com/office/drawing/2014/main" val="3529928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229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프로젝트 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고양이 </a:t>
                      </a:r>
                      <a:r>
                        <a:rPr lang="ko-KR" altLang="en-US" sz="1000" dirty="0" err="1"/>
                        <a:t>밥주기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고양이가 비어 있는 밥그릇 앞에 있는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348082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 회의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회의실의 테이블에 사람들이 모여 있는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17806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프레젠테이션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뭔가 설명하고 있는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941543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박람회 참여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행사 부스에 개미가 앉아있는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58967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월급 </a:t>
                      </a:r>
                      <a:r>
                        <a:rPr lang="ko-KR" altLang="en-US" sz="1000" dirty="0" err="1"/>
                        <a:t>루팡</a:t>
                      </a:r>
                      <a:r>
                        <a:rPr lang="en-US" altLang="ko-KR" sz="1000" dirty="0"/>
                        <a:t>!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벽 뒤에 숨어있는 개미가 휴대폰을 하며 웃는 모습의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13258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8C85A09-7EA1-4870-9FD3-8B8671EBC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692" y="3294549"/>
            <a:ext cx="852749" cy="8527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5A9DEF-F0C8-4C66-A778-4207B0D74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69" b="20469"/>
          <a:stretch/>
        </p:blipFill>
        <p:spPr>
          <a:xfrm>
            <a:off x="10823692" y="2556456"/>
            <a:ext cx="985541" cy="5820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CFDCA6-1CC1-44BB-B561-A5FF6BEA0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52" t="30285" r="41678" b="51988"/>
          <a:stretch/>
        </p:blipFill>
        <p:spPr>
          <a:xfrm>
            <a:off x="10782181" y="4301544"/>
            <a:ext cx="985540" cy="7907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98B6EF-5B17-43A3-9CA2-0B4B65B06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7579" y="5159073"/>
            <a:ext cx="868862" cy="868862"/>
          </a:xfrm>
          <a:prstGeom prst="rect">
            <a:avLst/>
          </a:prstGeom>
        </p:spPr>
      </p:pic>
      <p:pic>
        <p:nvPicPr>
          <p:cNvPr id="24" name="그림 23" descr="고양이, 실내, 하얀색, 집고양이이(가) 표시된 사진&#10;&#10;자동 생성된 설명">
            <a:extLst>
              <a:ext uri="{FF2B5EF4-FFF2-40B4-BE49-F238E27FC236}">
                <a16:creationId xmlns:a16="http://schemas.microsoft.com/office/drawing/2014/main" id="{613F42DF-D3C8-4973-8F5D-8ED2217A17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35" r="15124" b="10475"/>
          <a:stretch/>
        </p:blipFill>
        <p:spPr>
          <a:xfrm>
            <a:off x="10900409" y="1481254"/>
            <a:ext cx="833289" cy="80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2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FA934C4-C944-48E9-897A-E273897F1B6C}"/>
              </a:ext>
            </a:extLst>
          </p:cNvPr>
          <p:cNvSpPr/>
          <p:nvPr/>
        </p:nvSpPr>
        <p:spPr>
          <a:xfrm flipV="1">
            <a:off x="0" y="-2"/>
            <a:ext cx="12192000" cy="5420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EBE06-6210-4646-9E67-03926FDD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409" y="151874"/>
            <a:ext cx="1059181" cy="238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D938B-05CE-4A6A-B62D-93768FE97407}"/>
              </a:ext>
            </a:extLst>
          </p:cNvPr>
          <p:cNvSpPr txBox="1"/>
          <p:nvPr/>
        </p:nvSpPr>
        <p:spPr>
          <a:xfrm>
            <a:off x="320588" y="101755"/>
            <a:ext cx="192809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아이콘</a:t>
            </a:r>
            <a:endParaRPr lang="en-US" altLang="ko-KR" sz="16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07E4C-1EFD-413D-86C1-0EB877CE9D16}"/>
              </a:ext>
            </a:extLst>
          </p:cNvPr>
          <p:cNvSpPr txBox="1"/>
          <p:nvPr/>
        </p:nvSpPr>
        <p:spPr>
          <a:xfrm>
            <a:off x="320588" y="868699"/>
            <a:ext cx="11553733" cy="2587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t" anchorCtr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>
                <a:latin typeface="+mj-lt"/>
              </a:rPr>
              <a:t>프로젝트 탭 아이콘 구성은 다음과 같다</a:t>
            </a:r>
            <a:r>
              <a:rPr lang="en-US" altLang="ko-KR" sz="1000" dirty="0">
                <a:latin typeface="+mj-lt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9174E-5775-4A62-B5C1-F88100294EE2}"/>
              </a:ext>
            </a:extLst>
          </p:cNvPr>
          <p:cNvSpPr txBox="1"/>
          <p:nvPr/>
        </p:nvSpPr>
        <p:spPr>
          <a:xfrm>
            <a:off x="320588" y="606013"/>
            <a:ext cx="1928090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100" b="1" dirty="0"/>
              <a:t>2-4. </a:t>
            </a:r>
            <a:r>
              <a:rPr lang="ko-KR" altLang="en-US" sz="1100" b="1" dirty="0"/>
              <a:t>프로젝트 탭 아이콘</a:t>
            </a:r>
            <a:endParaRPr lang="en-US" altLang="ko-KR" sz="1100" b="1" dirty="0">
              <a:latin typeface="+mj-lt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8DCD47A2-7805-409B-A753-97DA44543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498936"/>
              </p:ext>
            </p:extLst>
          </p:nvPr>
        </p:nvGraphicFramePr>
        <p:xfrm>
          <a:off x="320588" y="1194253"/>
          <a:ext cx="11560173" cy="48605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8305">
                  <a:extLst>
                    <a:ext uri="{9D8B030D-6E8A-4147-A177-3AD203B41FA5}">
                      <a16:colId xmlns:a16="http://schemas.microsoft.com/office/drawing/2014/main" val="4053032381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621125108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79377235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1210407346"/>
                    </a:ext>
                  </a:extLst>
                </a:gridCol>
                <a:gridCol w="3686542">
                  <a:extLst>
                    <a:ext uri="{9D8B030D-6E8A-4147-A177-3AD203B41FA5}">
                      <a16:colId xmlns:a16="http://schemas.microsoft.com/office/drawing/2014/main" val="1873063946"/>
                    </a:ext>
                  </a:extLst>
                </a:gridCol>
                <a:gridCol w="3618084">
                  <a:extLst>
                    <a:ext uri="{9D8B030D-6E8A-4147-A177-3AD203B41FA5}">
                      <a16:colId xmlns:a16="http://schemas.microsoft.com/office/drawing/2014/main" val="4290937662"/>
                    </a:ext>
                  </a:extLst>
                </a:gridCol>
                <a:gridCol w="1126902">
                  <a:extLst>
                    <a:ext uri="{9D8B030D-6E8A-4147-A177-3AD203B41FA5}">
                      <a16:colId xmlns:a16="http://schemas.microsoft.com/office/drawing/2014/main" val="3529928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229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프로젝트 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R&amp;D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기술 연구를 하는 듯한 아이콘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노트북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348082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하청 물색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회사가 </a:t>
                      </a:r>
                      <a:r>
                        <a:rPr lang="ko-KR" altLang="en-US" sz="1000" dirty="0" err="1"/>
                        <a:t>모여있는</a:t>
                      </a:r>
                      <a:r>
                        <a:rPr lang="ko-KR" altLang="en-US" sz="1000" dirty="0"/>
                        <a:t> 빌딩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17806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신제품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플라스크를 들고 있는 개미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941543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광고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TV </a:t>
                      </a:r>
                      <a:r>
                        <a:rPr lang="ko-KR" altLang="en-US" sz="1000" dirty="0"/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58967"/>
                  </a:ext>
                </a:extLst>
              </a:tr>
              <a:tr h="92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최첨단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VR</a:t>
                      </a:r>
                      <a:r>
                        <a:rPr lang="ko-KR" altLang="en-US" sz="1000" dirty="0"/>
                        <a:t>을 쓰고 있는 개비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132580"/>
                  </a:ext>
                </a:extLst>
              </a:tr>
            </a:tbl>
          </a:graphicData>
        </a:graphic>
      </p:graphicFrame>
      <p:pic>
        <p:nvPicPr>
          <p:cNvPr id="3074" name="Picture 2" descr="직업 문자 연구자 아이콘크기 경영자에 대한 스톡 벡터 아트 및 기타 이미지 - iStock">
            <a:extLst>
              <a:ext uri="{FF2B5EF4-FFF2-40B4-BE49-F238E27FC236}">
                <a16:creationId xmlns:a16="http://schemas.microsoft.com/office/drawing/2014/main" id="{40AC3B2C-F214-449C-BE28-5AC0657DC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3" t="17414" r="14757" b="17414"/>
          <a:stretch/>
        </p:blipFill>
        <p:spPr bwMode="auto">
          <a:xfrm>
            <a:off x="10824693" y="3350376"/>
            <a:ext cx="843566" cy="79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박태준학술정보관">
            <a:extLst>
              <a:ext uri="{FF2B5EF4-FFF2-40B4-BE49-F238E27FC236}">
                <a16:creationId xmlns:a16="http://schemas.microsoft.com/office/drawing/2014/main" id="{96C97EBD-F35E-408F-9FE0-C45CBFF98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7" t="11584" r="10467" b="18274"/>
          <a:stretch/>
        </p:blipFill>
        <p:spPr bwMode="auto">
          <a:xfrm>
            <a:off x="10900409" y="1544659"/>
            <a:ext cx="820236" cy="7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v - 무료 수송개 아이콘">
            <a:extLst>
              <a:ext uri="{FF2B5EF4-FFF2-40B4-BE49-F238E27FC236}">
                <a16:creationId xmlns:a16="http://schemas.microsoft.com/office/drawing/2014/main" id="{9E9969AC-BD63-4A07-8FA1-81EFBD357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162" y="4282225"/>
            <a:ext cx="728730" cy="72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가상 현실 - 무료 사용자개 아이콘">
            <a:extLst>
              <a:ext uri="{FF2B5EF4-FFF2-40B4-BE49-F238E27FC236}">
                <a16:creationId xmlns:a16="http://schemas.microsoft.com/office/drawing/2014/main" id="{42B36581-FF10-4E30-BEB2-0432289C0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5235887"/>
            <a:ext cx="753414" cy="75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빌딩 - 무료 건물개 아이콘">
            <a:extLst>
              <a:ext uri="{FF2B5EF4-FFF2-40B4-BE49-F238E27FC236}">
                <a16:creationId xmlns:a16="http://schemas.microsoft.com/office/drawing/2014/main" id="{1E2004FA-7FAC-4AB8-81AF-72958062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769" y="2434638"/>
            <a:ext cx="753414" cy="75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85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573</Words>
  <Application>Microsoft Office PowerPoint</Application>
  <PresentationFormat>와이드스크린</PresentationFormat>
  <Paragraphs>216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개미 주식회사 배경 및 아이콘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Lee YoungHun</dc:creator>
  <cp:lastModifiedBy>user4</cp:lastModifiedBy>
  <cp:revision>36</cp:revision>
  <dcterms:created xsi:type="dcterms:W3CDTF">2021-11-30T08:11:03Z</dcterms:created>
  <dcterms:modified xsi:type="dcterms:W3CDTF">2022-04-07T04:34:00Z</dcterms:modified>
</cp:coreProperties>
</file>